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7" r:id="rId2"/>
    <p:sldId id="271" r:id="rId3"/>
    <p:sldId id="259" r:id="rId4"/>
    <p:sldId id="272" r:id="rId5"/>
    <p:sldId id="260" r:id="rId6"/>
    <p:sldId id="284" r:id="rId7"/>
    <p:sldId id="273" r:id="rId8"/>
    <p:sldId id="274" r:id="rId9"/>
    <p:sldId id="285" r:id="rId10"/>
    <p:sldId id="275" r:id="rId11"/>
    <p:sldId id="276" r:id="rId12"/>
    <p:sldId id="286" r:id="rId13"/>
    <p:sldId id="27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78" r:id="rId22"/>
    <p:sldId id="279" r:id="rId23"/>
    <p:sldId id="281" r:id="rId24"/>
    <p:sldId id="280" r:id="rId25"/>
    <p:sldId id="282" r:id="rId26"/>
    <p:sldId id="262" r:id="rId27"/>
    <p:sldId id="283" r:id="rId28"/>
    <p:sldId id="269" r:id="rId29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9BE048-797C-4268-A174-24116594BBCF}">
          <p14:sldIdLst>
            <p14:sldId id="257"/>
            <p14:sldId id="271"/>
            <p14:sldId id="259"/>
            <p14:sldId id="272"/>
            <p14:sldId id="260"/>
            <p14:sldId id="284"/>
            <p14:sldId id="273"/>
            <p14:sldId id="274"/>
            <p14:sldId id="285"/>
            <p14:sldId id="275"/>
            <p14:sldId id="276"/>
            <p14:sldId id="286"/>
            <p14:sldId id="277"/>
            <p14:sldId id="288"/>
            <p14:sldId id="289"/>
            <p14:sldId id="290"/>
            <p14:sldId id="291"/>
            <p14:sldId id="292"/>
            <p14:sldId id="293"/>
            <p14:sldId id="294"/>
            <p14:sldId id="278"/>
            <p14:sldId id="279"/>
            <p14:sldId id="281"/>
            <p14:sldId id="280"/>
            <p14:sldId id="282"/>
            <p14:sldId id="262"/>
            <p14:sldId id="283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>
      <p:cViewPr varScale="1">
        <p:scale>
          <a:sx n="45" d="100"/>
          <a:sy n="45" d="100"/>
        </p:scale>
        <p:origin x="83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1BE80-30D4-4E0A-84E9-CFCD200CF9B2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5E7C9-0A37-4938-8CA0-6D751CD8F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82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baseline="0" dirty="0">
                <a:latin typeface="LMRoman10-Regular-Identity-H"/>
              </a:rPr>
              <a:t>Names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5E7C9-0A37-4938-8CA0-6D751CD8FF9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08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0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097" y="1929117"/>
            <a:ext cx="6147434" cy="128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62606" y="3316961"/>
            <a:ext cx="15775487" cy="2663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ashdata.org/data/household#!/" TargetMode="External"/><Relationship Id="rId2" Type="http://schemas.openxmlformats.org/officeDocument/2006/relationships/hyperlink" Target="https://washdata.org/monitoring/drinking-wa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urworldindata.org/explorers/water-and-sanitation?tab=table&amp;facet=none&amp;pickerSort=asc&amp;pickerMetric=entityName&amp;Resource=Drinking+water&amp;Level+of+Use%2FAccess=Safely+managed&amp;Residence=Total&amp;Relative+to+population=Number+of+people&amp;country=IND~USA~KEN~OWID_WRL~BGD~ZAF~CH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ashdata.org/data/household#!/table?geo0=region&amp;geo1=sd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99" y="958850"/>
            <a:ext cx="18300700" cy="3004027"/>
          </a:xfrm>
          <a:prstGeom prst="rect">
            <a:avLst/>
          </a:prstGeom>
          <a:solidFill>
            <a:schemeClr val="tx2">
              <a:lumMod val="50000"/>
            </a:schemeClr>
          </a:solidFill>
          <a:effectLst/>
        </p:spPr>
        <p:txBody>
          <a:bodyPr vert="horz" wrap="square" lIns="0" tIns="231775" rIns="0" bIns="0" rtlCol="0">
            <a:spAutoFit/>
          </a:bodyPr>
          <a:lstStyle/>
          <a:p>
            <a:pPr algn="l"/>
            <a:r>
              <a:rPr lang="en-US" sz="3600" i="0" u="none" strike="noStrike" baseline="0" dirty="0">
                <a:solidFill>
                  <a:srgbClr val="FFFFFF"/>
                </a:solidFill>
                <a:latin typeface="IBMPlexSans-Regular"/>
              </a:rPr>
              <a:t>                                                                                    IBM </a:t>
            </a:r>
            <a:r>
              <a:rPr lang="en-US" sz="3600" i="0" u="none" strike="noStrike" baseline="0" dirty="0" err="1">
                <a:solidFill>
                  <a:srgbClr val="FFFFFF"/>
                </a:solidFill>
                <a:latin typeface="IBMPlexSans-Regular"/>
              </a:rPr>
              <a:t>SkillsBuild</a:t>
            </a:r>
            <a:r>
              <a:rPr lang="en-US" sz="3600" i="0" u="none" strike="noStrike" baseline="0" dirty="0">
                <a:solidFill>
                  <a:srgbClr val="FFFFFF"/>
                </a:solidFill>
                <a:latin typeface="IBMPlexSans-Regular"/>
              </a:rPr>
              <a:t> for Adult Learners - Data Analytics</a:t>
            </a:r>
            <a:br>
              <a:rPr lang="en-US" sz="3600" i="0" u="none" strike="noStrike" baseline="0" dirty="0">
                <a:solidFill>
                  <a:srgbClr val="FFFFFF"/>
                </a:solidFill>
                <a:latin typeface="IBMPlexSans-Regular"/>
              </a:rPr>
            </a:br>
            <a:br>
              <a:rPr lang="en-US" sz="4800" i="0" u="none" strike="noStrike" baseline="0" dirty="0">
                <a:solidFill>
                  <a:srgbClr val="FFFFFF"/>
                </a:solidFill>
                <a:latin typeface="IBMPlexSans-Regular"/>
              </a:rPr>
            </a:br>
            <a:r>
              <a:rPr lang="en-US" sz="4800" i="0" u="none" strike="noStrike" baseline="0" dirty="0">
                <a:solidFill>
                  <a:srgbClr val="FFFFFF"/>
                </a:solidFill>
                <a:latin typeface="IBMPlexSans-Regular"/>
              </a:rPr>
              <a:t>  </a:t>
            </a:r>
            <a:r>
              <a:rPr lang="en-IN" sz="4800" i="0" u="none" strike="noStrike" baseline="0" dirty="0">
                <a:solidFill>
                  <a:srgbClr val="FFFFFF"/>
                </a:solidFill>
                <a:latin typeface="IBMPlexSans-Medium"/>
              </a:rPr>
              <a:t>Data Analytics Internship Program 2024</a:t>
            </a:r>
            <a:br>
              <a:rPr lang="en-IN" sz="4800" i="0" u="none" strike="noStrike" baseline="0" dirty="0">
                <a:solidFill>
                  <a:srgbClr val="FFFFFF"/>
                </a:solidFill>
                <a:latin typeface="IBMPlexSans-Medium"/>
              </a:rPr>
            </a:br>
            <a:r>
              <a:rPr lang="en-IN" sz="4800" i="0" u="none" strike="noStrike" baseline="0" dirty="0">
                <a:solidFill>
                  <a:srgbClr val="FFFFFF"/>
                </a:solidFill>
                <a:latin typeface="IBMPlexSans-Medium"/>
              </a:rPr>
              <a:t>  Final Project Presentation</a:t>
            </a:r>
            <a:endParaRPr sz="5850" dirty="0">
              <a:latin typeface="Cambria"/>
              <a:cs typeface="Cambr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1DA00-7555-1364-528B-E0105DBF008D}"/>
              </a:ext>
            </a:extLst>
          </p:cNvPr>
          <p:cNvSpPr txBox="1"/>
          <p:nvPr/>
        </p:nvSpPr>
        <p:spPr>
          <a:xfrm>
            <a:off x="615950" y="4263389"/>
            <a:ext cx="17068800" cy="4524315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IN" sz="5400" b="1" i="0" u="none" strike="noStrike" baseline="0" dirty="0">
                <a:solidFill>
                  <a:srgbClr val="000000"/>
                </a:solidFill>
                <a:latin typeface="IBMPlexSans-Medium"/>
              </a:rPr>
              <a:t>Project N</a:t>
            </a:r>
            <a:r>
              <a:rPr lang="en-IN" sz="5400" b="1" dirty="0">
                <a:solidFill>
                  <a:srgbClr val="000000"/>
                </a:solidFill>
                <a:latin typeface="IBMPlexSans-Medium"/>
              </a:rPr>
              <a:t>ame : </a:t>
            </a:r>
            <a:r>
              <a:rPr lang="en-IN" sz="5400" b="1" i="0" u="none" strike="noStrike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IBMPlexSans-Medium"/>
              </a:rPr>
              <a:t>CLEAN WATER AND SANITATION ANALYSIS</a:t>
            </a:r>
          </a:p>
          <a:p>
            <a:r>
              <a:rPr lang="en-IN" sz="5400" b="1" dirty="0">
                <a:solidFill>
                  <a:srgbClr val="000000"/>
                </a:solidFill>
                <a:latin typeface="IBMPlexSans-Medium"/>
              </a:rPr>
              <a:t>Unique ID : </a:t>
            </a:r>
            <a:r>
              <a:rPr lang="en-IN" sz="5400" dirty="0">
                <a:solidFill>
                  <a:srgbClr val="000000"/>
                </a:solidFill>
                <a:latin typeface="IBMPlexSans-Medium"/>
              </a:rPr>
              <a:t>IBM2709</a:t>
            </a:r>
            <a:endParaRPr lang="en-IN" sz="4800" dirty="0"/>
          </a:p>
          <a:p>
            <a:r>
              <a:rPr lang="en-IN" sz="5400" b="1" i="0" u="none" strike="noStrike" baseline="0" dirty="0">
                <a:solidFill>
                  <a:srgbClr val="000000"/>
                </a:solidFill>
                <a:latin typeface="IBMPlexSans-Medium"/>
              </a:rPr>
              <a:t>Team Name : </a:t>
            </a:r>
            <a:r>
              <a:rPr lang="en-IN" sz="5400" i="0" u="none" strike="noStrike" baseline="0" dirty="0">
                <a:solidFill>
                  <a:srgbClr val="000000"/>
                </a:solidFill>
                <a:latin typeface="IBMPlexSans-Medium"/>
              </a:rPr>
              <a:t>Analytical Aces</a:t>
            </a:r>
          </a:p>
          <a:p>
            <a:r>
              <a:rPr lang="en-IN" sz="5400" b="1" i="0" u="none" strike="noStrike" baseline="0" dirty="0">
                <a:solidFill>
                  <a:srgbClr val="000000"/>
                </a:solidFill>
                <a:latin typeface="IBMPlexSans-Medium"/>
              </a:rPr>
              <a:t>College Name : </a:t>
            </a:r>
            <a:r>
              <a:rPr lang="en-IN" sz="5400" i="0" u="none" strike="noStrike" baseline="0" dirty="0" err="1">
                <a:solidFill>
                  <a:srgbClr val="000000"/>
                </a:solidFill>
                <a:latin typeface="IBMPlexSans-Medium"/>
              </a:rPr>
              <a:t>Mangalmay</a:t>
            </a:r>
            <a:r>
              <a:rPr lang="en-IN" sz="5400" i="0" u="none" strike="noStrike" baseline="0" dirty="0">
                <a:solidFill>
                  <a:srgbClr val="000000"/>
                </a:solidFill>
                <a:latin typeface="IBMPlexSans-Medium"/>
              </a:rPr>
              <a:t> Institute of Engineering and Technology</a:t>
            </a:r>
            <a:endParaRPr lang="en-IN" sz="2000" i="0" u="none" strike="noStrike" baseline="0" dirty="0">
              <a:solidFill>
                <a:srgbClr val="000000"/>
              </a:solidFill>
              <a:latin typeface="IBMPlexSans-Medium"/>
            </a:endParaRPr>
          </a:p>
          <a:p>
            <a:pPr algn="l"/>
            <a:endParaRPr lang="en-IN" dirty="0">
              <a:solidFill>
                <a:srgbClr val="000000"/>
              </a:solidFill>
              <a:latin typeface="IBMPlexSans-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14DFB-57BF-087D-60FC-089F018AC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928" y="8718726"/>
            <a:ext cx="4660820" cy="15800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949950" y="420985"/>
            <a:ext cx="51054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3. DATA COLLECTION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492250"/>
            <a:ext cx="7772400" cy="61555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3.3 </a:t>
            </a:r>
            <a:r>
              <a:rPr lang="en-IN" sz="4000" b="1" dirty="0">
                <a:solidFill>
                  <a:schemeClr val="bg1"/>
                </a:solidFill>
              </a:rPr>
              <a:t>DATA COLLECTION METHODs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499F2-FDC6-436D-B70A-CEA4E6A61F23}"/>
              </a:ext>
            </a:extLst>
          </p:cNvPr>
          <p:cNvSpPr txBox="1"/>
          <p:nvPr/>
        </p:nvSpPr>
        <p:spPr>
          <a:xfrm>
            <a:off x="463550" y="2416296"/>
            <a:ext cx="9144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Collection methods are techniques used to gather information for research , analysis, or decision-making.</a:t>
            </a:r>
          </a:p>
          <a:p>
            <a:r>
              <a:rPr lang="en-US" sz="3200" dirty="0"/>
              <a:t>We used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/>
              <a:t>Existing Data sources : </a:t>
            </a:r>
            <a:r>
              <a:rPr lang="en-US" sz="3200" dirty="0"/>
              <a:t>means we collected </a:t>
            </a:r>
            <a:r>
              <a:rPr lang="en-US" sz="3200" b="1" dirty="0"/>
              <a:t>“Secondary data”  </a:t>
            </a:r>
            <a:r>
              <a:rPr lang="en-US" sz="3200" dirty="0"/>
              <a:t>which involves pre-existing data from sources such as UN, WHO, UNICEF and JMP(Joint Monitoring </a:t>
            </a:r>
            <a:r>
              <a:rPr lang="en-US" sz="3200" dirty="0" err="1"/>
              <a:t>Programme</a:t>
            </a:r>
            <a:r>
              <a:rPr lang="en-US" sz="3200" dirty="0"/>
              <a:t>) databases, based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Surveys and Questionnaires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Interviews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Observations 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Experiments</a:t>
            </a:r>
          </a:p>
          <a:p>
            <a:r>
              <a:rPr lang="en-US" sz="3200" dirty="0"/>
              <a:t>About Clean water and Sanitation access throughout the various regions of the world</a:t>
            </a:r>
          </a:p>
        </p:txBody>
      </p:sp>
      <p:pic>
        <p:nvPicPr>
          <p:cNvPr id="1026" name="Picture 2" descr="UNICEF Logo, symbol, meaning, history, PNG, brand">
            <a:extLst>
              <a:ext uri="{FF2B5EF4-FFF2-40B4-BE49-F238E27FC236}">
                <a16:creationId xmlns:a16="http://schemas.microsoft.com/office/drawing/2014/main" id="{A57049BD-95FB-8C97-A106-E00DD9947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034" y="1190426"/>
            <a:ext cx="4845081" cy="27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195260-F4A9-9880-EC28-42F403C7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950" y="4262049"/>
            <a:ext cx="5613432" cy="1934842"/>
          </a:xfrm>
          <a:prstGeom prst="rect">
            <a:avLst/>
          </a:prstGeom>
        </p:spPr>
      </p:pic>
      <p:pic>
        <p:nvPicPr>
          <p:cNvPr id="1028" name="Picture 4" descr="International Organizations Symbols">
            <a:extLst>
              <a:ext uri="{FF2B5EF4-FFF2-40B4-BE49-F238E27FC236}">
                <a16:creationId xmlns:a16="http://schemas.microsoft.com/office/drawing/2014/main" id="{0DE94889-1569-C9C1-8F86-4D0F976A5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75" y="6542946"/>
            <a:ext cx="5375275" cy="30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14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416550" y="273050"/>
            <a:ext cx="64770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4. DATA PREPROCESSING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492250"/>
            <a:ext cx="7772400" cy="61555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4.1 </a:t>
            </a:r>
            <a:r>
              <a:rPr lang="en-IN" sz="4000" b="1" dirty="0">
                <a:solidFill>
                  <a:schemeClr val="bg1"/>
                </a:solidFill>
              </a:rPr>
              <a:t>Data Cleaning Methods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743C9-63D9-2E9B-3A94-630DC3BAE392}"/>
              </a:ext>
            </a:extLst>
          </p:cNvPr>
          <p:cNvSpPr txBox="1"/>
          <p:nvPr/>
        </p:nvSpPr>
        <p:spPr>
          <a:xfrm>
            <a:off x="716221" y="2100676"/>
            <a:ext cx="10820400" cy="374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 used following data cleaning methods :  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Remov</a:t>
            </a:r>
            <a:r>
              <a:rPr lang="en-IN" sz="32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ing</a:t>
            </a:r>
            <a: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Duplicate rows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32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Dropping unnecessary columns (by </a:t>
            </a:r>
            <a:r>
              <a:rPr lang="en-IN" sz="3200" kern="1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subsetting</a:t>
            </a:r>
            <a:r>
              <a:rPr lang="en-IN" sz="32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the dataset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Replacing Zero values with central measures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32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Correcting errors by fixing typos or incorrect values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Sta</a:t>
            </a:r>
            <a:r>
              <a:rPr lang="en-IN" sz="32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ndardizing data formats </a:t>
            </a:r>
            <a:endParaRPr lang="en-IN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ED9C0E89-FFFE-DB4F-1F79-E27A89F73D86}"/>
              </a:ext>
            </a:extLst>
          </p:cNvPr>
          <p:cNvSpPr txBox="1">
            <a:spLocks/>
          </p:cNvSpPr>
          <p:nvPr/>
        </p:nvSpPr>
        <p:spPr>
          <a:xfrm>
            <a:off x="463550" y="6040674"/>
            <a:ext cx="8001000" cy="61555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N" sz="4000" kern="0" dirty="0">
                <a:solidFill>
                  <a:schemeClr val="bg1"/>
                </a:solidFill>
              </a:rPr>
              <a:t>4.2 Handling Missing Values</a:t>
            </a:r>
            <a:endParaRPr lang="en-IN" kern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BF02D-01AF-69E0-DA3C-0A852B564F77}"/>
              </a:ext>
            </a:extLst>
          </p:cNvPr>
          <p:cNvSpPr txBox="1"/>
          <p:nvPr/>
        </p:nvSpPr>
        <p:spPr>
          <a:xfrm>
            <a:off x="692150" y="6902450"/>
            <a:ext cx="777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Checking Null values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Replacing Null values using Imputation, means filling with a specific value, such as 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BBE0E-6C66-3E53-B4F8-08FD0E6C8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50" y="68745"/>
            <a:ext cx="4595037" cy="5128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00F858FE-3C21-4E16-B475-BA560F405577}"/>
              </a:ext>
            </a:extLst>
          </p:cNvPr>
          <p:cNvSpPr/>
          <p:nvPr/>
        </p:nvSpPr>
        <p:spPr>
          <a:xfrm rot="15339013">
            <a:off x="12005386" y="3180419"/>
            <a:ext cx="3556444" cy="4539961"/>
          </a:xfrm>
          <a:prstGeom prst="arc">
            <a:avLst>
              <a:gd name="adj1" fmla="val 16824279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AEABAA-5B30-F21C-D0AA-A9F3923C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268" y="5159228"/>
            <a:ext cx="4928930" cy="5056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528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8051E6-7106-6011-A06F-97190E24E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31" y="5780699"/>
            <a:ext cx="12970737" cy="3828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D26F6E-C7A8-3AB4-DC81-51FA8D618F62}"/>
              </a:ext>
            </a:extLst>
          </p:cNvPr>
          <p:cNvSpPr txBox="1"/>
          <p:nvPr/>
        </p:nvSpPr>
        <p:spPr>
          <a:xfrm>
            <a:off x="279631" y="7283450"/>
            <a:ext cx="4800600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DATA AFTER CLEANING </a:t>
            </a:r>
            <a:r>
              <a:rPr lang="en-IN" sz="3200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3901A-7D2E-72BE-8349-D48279B8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9" y="690351"/>
            <a:ext cx="11058524" cy="4259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43C65-06AD-68BB-5BB4-641D4A5A1A99}"/>
              </a:ext>
            </a:extLst>
          </p:cNvPr>
          <p:cNvSpPr txBox="1"/>
          <p:nvPr/>
        </p:nvSpPr>
        <p:spPr>
          <a:xfrm>
            <a:off x="12274550" y="2458685"/>
            <a:ext cx="5334000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en-IN" sz="3200" b="1" dirty="0">
                <a:solidFill>
                  <a:schemeClr val="bg1"/>
                </a:solidFill>
              </a:rPr>
              <a:t>DATA BEFORE CLEANING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0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645150" y="304029"/>
            <a:ext cx="6596372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4. DATA PREPROCESSING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492250"/>
            <a:ext cx="9448800" cy="61555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4.3 </a:t>
            </a:r>
            <a:r>
              <a:rPr lang="en-IN" sz="4000" b="1" dirty="0">
                <a:solidFill>
                  <a:schemeClr val="bg1"/>
                </a:solidFill>
              </a:rPr>
              <a:t>Data Transformation Techniques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E4088-5CF5-B9B8-78AB-B2D37EE3C1F7}"/>
              </a:ext>
            </a:extLst>
          </p:cNvPr>
          <p:cNvSpPr txBox="1"/>
          <p:nvPr/>
        </p:nvSpPr>
        <p:spPr>
          <a:xfrm>
            <a:off x="463550" y="255905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used following Data Transformation Techniques:</a:t>
            </a:r>
            <a:endParaRPr lang="en-US" sz="3200" b="1" dirty="0"/>
          </a:p>
          <a:p>
            <a:r>
              <a:rPr lang="en-US" sz="3200" b="1" dirty="0"/>
              <a:t>Data Aggregation : </a:t>
            </a:r>
            <a:r>
              <a:rPr lang="en-US" sz="3200" dirty="0"/>
              <a:t>Summarizing data by combining multiple data points into a single value, such as averaging or </a:t>
            </a:r>
            <a:r>
              <a:rPr lang="en-US" sz="3200" b="1" dirty="0"/>
              <a:t>summing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used 2 datasets (Hygiene_by_regions.csv) and (Sanitation_by_regions.csv), and performed above data aggregation using EXCEL</a:t>
            </a:r>
          </a:p>
          <a:p>
            <a:r>
              <a:rPr lang="en-US" sz="3200" dirty="0"/>
              <a:t>And used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Methods like “Pivoting table”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40CBB6-247B-6826-BA44-4A9547CE0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7" r="26574" b="6192"/>
          <a:stretch/>
        </p:blipFill>
        <p:spPr>
          <a:xfrm>
            <a:off x="7502123" y="6057315"/>
            <a:ext cx="8506227" cy="404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72B8DB-EE94-9D90-6170-F15BE86D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31" r="24352" b="3234"/>
          <a:stretch/>
        </p:blipFill>
        <p:spPr>
          <a:xfrm>
            <a:off x="10217150" y="1218200"/>
            <a:ext cx="7891061" cy="3832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1B992C-0648-385B-6339-924AE57E9479}"/>
              </a:ext>
            </a:extLst>
          </p:cNvPr>
          <p:cNvCxnSpPr>
            <a:cxnSpLocks/>
          </p:cNvCxnSpPr>
          <p:nvPr/>
        </p:nvCxnSpPr>
        <p:spPr>
          <a:xfrm flipH="1">
            <a:off x="14179550" y="5325475"/>
            <a:ext cx="1371600" cy="5863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1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645150" y="304029"/>
            <a:ext cx="6596372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5. DATA ANALYSIS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492250"/>
            <a:ext cx="9448800" cy="61555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5.1 Analytical Tools and Methods Used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0AD1E-8131-7DB2-D1D6-18F153F85C64}"/>
              </a:ext>
            </a:extLst>
          </p:cNvPr>
          <p:cNvSpPr txBox="1"/>
          <p:nvPr/>
        </p:nvSpPr>
        <p:spPr>
          <a:xfrm>
            <a:off x="996950" y="2635250"/>
            <a:ext cx="7391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Python libraries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Pandas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err="1"/>
              <a:t>Numpy</a:t>
            </a:r>
            <a:endParaRPr lang="en-US" sz="4800" dirty="0"/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Matplotlib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Seaborn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Sci-kit learn </a:t>
            </a:r>
          </a:p>
          <a:p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Microsoft Excel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Jupyter Notebook</a:t>
            </a:r>
          </a:p>
        </p:txBody>
      </p:sp>
      <p:pic>
        <p:nvPicPr>
          <p:cNvPr id="2054" name="Picture 6" descr="Python Logo and sign, new logo meaning and history, PNG, SVG">
            <a:extLst>
              <a:ext uri="{FF2B5EF4-FFF2-40B4-BE49-F238E27FC236}">
                <a16:creationId xmlns:a16="http://schemas.microsoft.com/office/drawing/2014/main" id="{33783A44-8322-9552-8BB9-0855127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99" y="2821971"/>
            <a:ext cx="6169975" cy="347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8D53942-64A9-00AD-7022-66F7604C7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60" y="1374944"/>
            <a:ext cx="3733246" cy="36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upyter – Logos Download">
            <a:extLst>
              <a:ext uri="{FF2B5EF4-FFF2-40B4-BE49-F238E27FC236}">
                <a16:creationId xmlns:a16="http://schemas.microsoft.com/office/drawing/2014/main" id="{714FDF55-FE27-D906-F6B4-50F284D04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950" y="6030360"/>
            <a:ext cx="3862387" cy="45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673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645150" y="304029"/>
            <a:ext cx="6596372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5. DATA ANALYSIS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492250"/>
            <a:ext cx="9448800" cy="61555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5.2 Key Findings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77232-B238-FE32-21EB-9C923777C3CD}"/>
              </a:ext>
            </a:extLst>
          </p:cNvPr>
          <p:cNvSpPr txBox="1"/>
          <p:nvPr/>
        </p:nvSpPr>
        <p:spPr>
          <a:xfrm>
            <a:off x="1377950" y="2641471"/>
            <a:ext cx="14097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Improved water source</a:t>
            </a:r>
            <a:r>
              <a:rPr lang="en-US" sz="3600" dirty="0"/>
              <a:t>: There is a significant improvement in access to improved water sources globally.</a:t>
            </a:r>
            <a:endParaRPr lang="en-US" sz="3600" b="1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Improved sanitation facilities</a:t>
            </a:r>
            <a:r>
              <a:rPr lang="en-US" sz="3600" dirty="0"/>
              <a:t>: There has been a noticeable increase in the availability of improved sanitation facilities.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Urban vs. Rural disparity</a:t>
            </a:r>
            <a:r>
              <a:rPr lang="en-US" sz="3600" dirty="0"/>
              <a:t>: A significant disparity exists between urban and rural areas in terms of access to improved water and sanitation facilities.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Geographical variations</a:t>
            </a:r>
            <a:r>
              <a:rPr lang="en-US" sz="3600" dirty="0"/>
              <a:t>: Different regions show varying levels of access and improvement in water and sanitation services.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Policy impact</a:t>
            </a:r>
            <a:r>
              <a:rPr lang="en-US" sz="3600" dirty="0"/>
              <a:t>: Policies and international efforts have a noticeable impact on improving water and sanitation facilities</a:t>
            </a:r>
          </a:p>
        </p:txBody>
      </p:sp>
    </p:spTree>
    <p:extLst>
      <p:ext uri="{BB962C8B-B14F-4D97-AF65-F5344CB8AC3E}">
        <p14:creationId xmlns:p14="http://schemas.microsoft.com/office/powerpoint/2010/main" val="23008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645150" y="304029"/>
            <a:ext cx="6596372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5. DATA ANALYSIS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492250"/>
            <a:ext cx="9448800" cy="61555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5.3 Insights Derived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803C0-31CA-6115-42C1-6A9D53E7BE9C}"/>
              </a:ext>
            </a:extLst>
          </p:cNvPr>
          <p:cNvSpPr txBox="1"/>
          <p:nvPr/>
        </p:nvSpPr>
        <p:spPr>
          <a:xfrm>
            <a:off x="1530350" y="2558628"/>
            <a:ext cx="13258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Correlation between urbanization and access</a:t>
            </a:r>
            <a:r>
              <a:rPr lang="en-US" sz="3600" dirty="0"/>
              <a:t>: Urban areas generally have better access to water and sanitation facilities compared to rural areas.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Impact of policy interventions</a:t>
            </a:r>
            <a:r>
              <a:rPr lang="en-US" sz="3600" dirty="0"/>
              <a:t>: Countries with strong policy frameworks and international support show better improvements in water and sanitation access.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Regional challenges</a:t>
            </a:r>
            <a:r>
              <a:rPr lang="en-US" sz="3600" dirty="0"/>
              <a:t>: Specific regions, especially in sub-Saharan Africa and South Asia, face more significant challenges in improving water and sanitation facilities.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Economic factors</a:t>
            </a:r>
            <a:r>
              <a:rPr lang="en-US" sz="3600" dirty="0"/>
              <a:t>: Economic development is strongly correlated with better access to improved water and sanitation.</a:t>
            </a:r>
          </a:p>
        </p:txBody>
      </p:sp>
    </p:spTree>
    <p:extLst>
      <p:ext uri="{BB962C8B-B14F-4D97-AF65-F5344CB8AC3E}">
        <p14:creationId xmlns:p14="http://schemas.microsoft.com/office/powerpoint/2010/main" val="3759167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645150" y="304029"/>
            <a:ext cx="77724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6. HYPOTHESIS DEVELOPMENT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492250"/>
            <a:ext cx="9448800" cy="630942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6.1 Formulated hypothesis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803C0-31CA-6115-42C1-6A9D53E7BE9C}"/>
              </a:ext>
            </a:extLst>
          </p:cNvPr>
          <p:cNvSpPr txBox="1"/>
          <p:nvPr/>
        </p:nvSpPr>
        <p:spPr>
          <a:xfrm>
            <a:off x="1454150" y="2949247"/>
            <a:ext cx="124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Hypothesis 1</a:t>
            </a:r>
            <a:r>
              <a:rPr lang="en-US" sz="4000" dirty="0"/>
              <a:t>: Urbanization positively influences access to improved water sources and sanitation facilities.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Hypothesis 2</a:t>
            </a:r>
            <a:r>
              <a:rPr lang="en-US" sz="4000" dirty="0"/>
              <a:t>: Policy interventions and international support lead to significant improvements in water and sanitation access.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Hypothesis 3</a:t>
            </a:r>
            <a:r>
              <a:rPr lang="en-US" sz="4000" dirty="0"/>
              <a:t>: Economic development is a primary driver for enhanced access to water and sanitation.</a:t>
            </a:r>
          </a:p>
        </p:txBody>
      </p:sp>
    </p:spTree>
    <p:extLst>
      <p:ext uri="{BB962C8B-B14F-4D97-AF65-F5344CB8AC3E}">
        <p14:creationId xmlns:p14="http://schemas.microsoft.com/office/powerpoint/2010/main" val="385443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645150" y="304029"/>
            <a:ext cx="77724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6. HYPOTHESIS DEVELOPMENT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492250"/>
            <a:ext cx="9448800" cy="61555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6.2 Rationale behind the hypothesis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803C0-31CA-6115-42C1-6A9D53E7BE9C}"/>
              </a:ext>
            </a:extLst>
          </p:cNvPr>
          <p:cNvSpPr txBox="1"/>
          <p:nvPr/>
        </p:nvSpPr>
        <p:spPr>
          <a:xfrm>
            <a:off x="1530350" y="2787650"/>
            <a:ext cx="12573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Urbanization hypothesis</a:t>
            </a:r>
            <a:r>
              <a:rPr lang="en-US" sz="3600" dirty="0"/>
              <a:t>: Urban areas are typically more developed with better infrastructure, making it easier to provide improved water and sanitation services.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Policy interventions hypothesis:</a:t>
            </a:r>
            <a:r>
              <a:rPr lang="en-US" sz="3600" dirty="0"/>
              <a:t> Countries with robust policy frameworks and international support can mobilize resources and implement programs more effectively, leading to better outcomes.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Economic development hypothesis</a:t>
            </a:r>
            <a:r>
              <a:rPr lang="en-US" sz="3600" dirty="0"/>
              <a:t>: Higher economic development provides the necessary financial resources and infrastructure for improving water and sanitation services.</a:t>
            </a:r>
          </a:p>
        </p:txBody>
      </p:sp>
    </p:spTree>
    <p:extLst>
      <p:ext uri="{BB962C8B-B14F-4D97-AF65-F5344CB8AC3E}">
        <p14:creationId xmlns:p14="http://schemas.microsoft.com/office/powerpoint/2010/main" val="1676166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645150" y="304029"/>
            <a:ext cx="77724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6. HYPOTHESIS DEVELOPMENT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492250"/>
            <a:ext cx="9448800" cy="61555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6.3 Method for Testing the Hypothesis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803C0-31CA-6115-42C1-6A9D53E7BE9C}"/>
              </a:ext>
            </a:extLst>
          </p:cNvPr>
          <p:cNvSpPr txBox="1"/>
          <p:nvPr/>
        </p:nvSpPr>
        <p:spPr>
          <a:xfrm>
            <a:off x="1644650" y="2526583"/>
            <a:ext cx="15011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Data collection</a:t>
            </a:r>
            <a:r>
              <a:rPr lang="en-US" sz="3600" dirty="0"/>
              <a:t>: Gather data on urbanization rates, policy interventions, international support, and economic development indicators from various sources like World Bank, WHO, and UN reports.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Statistical analysis</a:t>
            </a:r>
            <a:r>
              <a:rPr lang="en-US" sz="3600" dirty="0"/>
              <a:t>: Use statistical methods such as correlation and regression analysis to determine the relationships between urbanization, policy interventions, economic development, and access to water and sanitation facilities.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Case studies:</a:t>
            </a:r>
            <a:r>
              <a:rPr lang="en-US" sz="3600" dirty="0"/>
              <a:t> Conduct case studies of countries or regions that have shown significant improvements in water and sanitation access to identify the impact of urbanization, policies, and economic factors.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Comparative analysis</a:t>
            </a:r>
            <a:r>
              <a:rPr lang="en-US" sz="3600" dirty="0"/>
              <a:t>: Compare regions with different levels of urbanization, policy interventions, and economic development to assess their impact on water and sanitation access.</a:t>
            </a:r>
          </a:p>
        </p:txBody>
      </p:sp>
    </p:spTree>
    <p:extLst>
      <p:ext uri="{BB962C8B-B14F-4D97-AF65-F5344CB8AC3E}">
        <p14:creationId xmlns:p14="http://schemas.microsoft.com/office/powerpoint/2010/main" val="265908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B500C04-6849-4618-66DD-AF40E7728F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20" r="11669"/>
          <a:stretch/>
        </p:blipFill>
        <p:spPr>
          <a:xfrm>
            <a:off x="5577652" y="3103912"/>
            <a:ext cx="3205040" cy="4149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59D923-47AD-3613-C927-3AC732D6DF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4" t="10485" r="20530" b="18526"/>
          <a:stretch/>
        </p:blipFill>
        <p:spPr>
          <a:xfrm>
            <a:off x="9929016" y="3085118"/>
            <a:ext cx="3403897" cy="4132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E362A-05B2-D4DF-67A8-7639F779F7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343" y="3100339"/>
            <a:ext cx="3070003" cy="4099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7F58F9-C8A6-5AF8-B4AE-2481865788F5}"/>
              </a:ext>
            </a:extLst>
          </p:cNvPr>
          <p:cNvSpPr/>
          <p:nvPr/>
        </p:nvSpPr>
        <p:spPr>
          <a:xfrm>
            <a:off x="9882525" y="7907088"/>
            <a:ext cx="335047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800" b="1" cap="none" spc="0" dirty="0">
                <a:ln w="9525">
                  <a:solidFill>
                    <a:schemeClr val="bg1"/>
                  </a:solidFill>
                  <a:prstDash val="solid"/>
                </a:ln>
              </a:rPr>
              <a:t>Jesica Yadav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925F68-DD3B-EC1A-F8D9-96EE80251553}"/>
              </a:ext>
            </a:extLst>
          </p:cNvPr>
          <p:cNvSpPr/>
          <p:nvPr/>
        </p:nvSpPr>
        <p:spPr>
          <a:xfrm>
            <a:off x="13509638" y="7915390"/>
            <a:ext cx="388852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</a:rPr>
              <a:t>Fahad Dilshad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5948A-6182-B3F7-B9EE-AF63E89C83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3" t="6202" r="10130" b="5691"/>
          <a:stretch/>
        </p:blipFill>
        <p:spPr>
          <a:xfrm>
            <a:off x="1225550" y="3100339"/>
            <a:ext cx="3205040" cy="4099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69B81D-ADF9-1640-5176-27B756F66DE6}"/>
              </a:ext>
            </a:extLst>
          </p:cNvPr>
          <p:cNvSpPr/>
          <p:nvPr/>
        </p:nvSpPr>
        <p:spPr>
          <a:xfrm>
            <a:off x="5504934" y="7860921"/>
            <a:ext cx="335047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800" b="1" dirty="0">
                <a:ln w="9525">
                  <a:solidFill>
                    <a:schemeClr val="bg1"/>
                  </a:solidFill>
                  <a:prstDash val="solid"/>
                </a:ln>
              </a:rPr>
              <a:t>Payal Tiwari</a:t>
            </a:r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60ADE2-994B-30C4-A9EE-952113E10DD5}"/>
              </a:ext>
            </a:extLst>
          </p:cNvPr>
          <p:cNvSpPr/>
          <p:nvPr/>
        </p:nvSpPr>
        <p:spPr>
          <a:xfrm>
            <a:off x="923061" y="7837502"/>
            <a:ext cx="388852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</a:rPr>
              <a:t>David Singh</a:t>
            </a:r>
          </a:p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</a:rPr>
              <a:t>(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</a:rPr>
              <a:t>Team leader)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9989A-A00C-0F05-9545-9885C2CE52C2}"/>
              </a:ext>
            </a:extLst>
          </p:cNvPr>
          <p:cNvSpPr txBox="1"/>
          <p:nvPr/>
        </p:nvSpPr>
        <p:spPr>
          <a:xfrm>
            <a:off x="1209910" y="730251"/>
            <a:ext cx="5121040" cy="830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IN" sz="4800" b="1" strike="noStrike" baseline="0" dirty="0">
                <a:solidFill>
                  <a:schemeClr val="bg1"/>
                </a:solidFill>
                <a:latin typeface="LMRoman10-Regular-Identity-H"/>
              </a:rPr>
              <a:t> TEAM MEMBERS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41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645150" y="304029"/>
            <a:ext cx="77724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7. SOLUTION DESIGN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492250"/>
            <a:ext cx="9448800" cy="630942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7.1 Proposed Solution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803C0-31CA-6115-42C1-6A9D53E7BE9C}"/>
              </a:ext>
            </a:extLst>
          </p:cNvPr>
          <p:cNvSpPr txBox="1"/>
          <p:nvPr/>
        </p:nvSpPr>
        <p:spPr>
          <a:xfrm>
            <a:off x="768350" y="2337836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Accelerating progress through increased investment, targeted policies, and innovative solutions tailored to local contexts.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 txBox="1">
            <a:spLocks/>
          </p:cNvSpPr>
          <p:nvPr/>
        </p:nvSpPr>
        <p:spPr>
          <a:xfrm>
            <a:off x="6635750" y="6869134"/>
            <a:ext cx="9448800" cy="63094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N" sz="4000" kern="0" dirty="0">
                <a:solidFill>
                  <a:schemeClr val="bg1"/>
                </a:solidFill>
              </a:rPr>
              <a:t>7.3 Alignment with SDGs</a:t>
            </a:r>
            <a:endParaRPr lang="en-IN" kern="0" dirty="0">
              <a:solidFill>
                <a:schemeClr val="bg1"/>
              </a:solidFill>
            </a:endParaRP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 txBox="1">
            <a:spLocks/>
          </p:cNvSpPr>
          <p:nvPr/>
        </p:nvSpPr>
        <p:spPr>
          <a:xfrm>
            <a:off x="2292350" y="4351820"/>
            <a:ext cx="9448800" cy="63094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N" sz="4000" kern="0" dirty="0">
                <a:solidFill>
                  <a:schemeClr val="bg1"/>
                </a:solidFill>
              </a:rPr>
              <a:t>7.2 Implementation Plan</a:t>
            </a:r>
            <a:endParaRPr lang="en-IN" kern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18502-1458-F954-6F8F-FC8D21B1C9DC}"/>
              </a:ext>
            </a:extLst>
          </p:cNvPr>
          <p:cNvSpPr txBox="1"/>
          <p:nvPr/>
        </p:nvSpPr>
        <p:spPr>
          <a:xfrm>
            <a:off x="7245350" y="7816788"/>
            <a:ext cx="91787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Directly addresses SDG 6 targets, contributing to overall health, education, and economic outcomes.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83BDE-AF62-E93A-1977-AA884EF4372B}"/>
              </a:ext>
            </a:extLst>
          </p:cNvPr>
          <p:cNvSpPr txBox="1"/>
          <p:nvPr/>
        </p:nvSpPr>
        <p:spPr>
          <a:xfrm>
            <a:off x="2978150" y="5141118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Focus on improving infrastructure, increasing funding, and enhancing community engagement.</a:t>
            </a:r>
          </a:p>
        </p:txBody>
      </p:sp>
    </p:spTree>
    <p:extLst>
      <p:ext uri="{BB962C8B-B14F-4D97-AF65-F5344CB8AC3E}">
        <p14:creationId xmlns:p14="http://schemas.microsoft.com/office/powerpoint/2010/main" val="1537894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416550" y="273050"/>
            <a:ext cx="53340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8. VISUALISATION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492250"/>
            <a:ext cx="9753600" cy="1231106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8.1 Data visualisation techniques used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DCD23-F627-5856-F00C-1D9FB20106BC}"/>
              </a:ext>
            </a:extLst>
          </p:cNvPr>
          <p:cNvSpPr txBox="1"/>
          <p:nvPr/>
        </p:nvSpPr>
        <p:spPr>
          <a:xfrm>
            <a:off x="463550" y="2940050"/>
            <a:ext cx="9152964" cy="166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Bar charts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Line graphs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Heat maps</a:t>
            </a:r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B377613E-D07A-CA03-B468-F745BFE7A3BA}"/>
              </a:ext>
            </a:extLst>
          </p:cNvPr>
          <p:cNvSpPr txBox="1">
            <a:spLocks/>
          </p:cNvSpPr>
          <p:nvPr/>
        </p:nvSpPr>
        <p:spPr>
          <a:xfrm>
            <a:off x="463550" y="4816878"/>
            <a:ext cx="4343400" cy="63094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N" kern="0" dirty="0">
                <a:solidFill>
                  <a:schemeClr val="bg1"/>
                </a:solidFill>
              </a:rPr>
              <a:t>8.2.1 Bar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305ED7-2CCE-779F-AA11-D7699764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2" y="7576345"/>
            <a:ext cx="16266765" cy="24499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0AF17B-6DC7-8356-87D4-4E0CB0B13298}"/>
              </a:ext>
            </a:extLst>
          </p:cNvPr>
          <p:cNvSpPr txBox="1"/>
          <p:nvPr/>
        </p:nvSpPr>
        <p:spPr>
          <a:xfrm>
            <a:off x="225986" y="5699517"/>
            <a:ext cx="91619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 Data Visualization on Unimproved </a:t>
            </a:r>
          </a:p>
          <a:p>
            <a:r>
              <a:rPr lang="en-IN" dirty="0"/>
              <a:t>--&gt; Following plot demonstrates the Median Percentage Coverages for</a:t>
            </a:r>
          </a:p>
          <a:p>
            <a:r>
              <a:rPr lang="en-IN" dirty="0"/>
              <a:t>  1. "Unimproved Sanitation",</a:t>
            </a:r>
          </a:p>
          <a:p>
            <a:r>
              <a:rPr lang="en-IN" dirty="0"/>
              <a:t>  2. "Unimproved Water" and</a:t>
            </a:r>
          </a:p>
          <a:p>
            <a:r>
              <a:rPr lang="en-IN" dirty="0"/>
              <a:t>  3. "No Handwashing Facility.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7A3706-DEEA-DE69-0810-75E06F75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342" y="2101849"/>
            <a:ext cx="6886157" cy="547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98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721350" y="189567"/>
            <a:ext cx="57150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8. VISUALISATION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B377613E-D07A-CA03-B468-F745BFE7A3BA}"/>
              </a:ext>
            </a:extLst>
          </p:cNvPr>
          <p:cNvSpPr txBox="1">
            <a:spLocks/>
          </p:cNvSpPr>
          <p:nvPr/>
        </p:nvSpPr>
        <p:spPr>
          <a:xfrm>
            <a:off x="291771" y="2243658"/>
            <a:ext cx="4343400" cy="63094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N" kern="0" dirty="0">
                <a:solidFill>
                  <a:schemeClr val="bg1"/>
                </a:solidFill>
              </a:rPr>
              <a:t>8.2.2 Hist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674A96-46E2-C36F-D47B-3A241292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7" y="4159250"/>
            <a:ext cx="8712288" cy="2697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795C76-42BB-9770-A8F4-259389A7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833" y="1280069"/>
            <a:ext cx="8712288" cy="89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4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264150" y="329841"/>
            <a:ext cx="63246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8. VISUALISATION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B377613E-D07A-CA03-B468-F745BFE7A3BA}"/>
              </a:ext>
            </a:extLst>
          </p:cNvPr>
          <p:cNvSpPr txBox="1">
            <a:spLocks/>
          </p:cNvSpPr>
          <p:nvPr/>
        </p:nvSpPr>
        <p:spPr>
          <a:xfrm>
            <a:off x="553188" y="2381299"/>
            <a:ext cx="4343400" cy="63094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N" kern="0" dirty="0">
                <a:solidFill>
                  <a:schemeClr val="bg1"/>
                </a:solidFill>
              </a:rPr>
              <a:t>8.2.3 Scatter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9A731-8998-07E5-1128-8B1F1A56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5759299"/>
            <a:ext cx="8426824" cy="2307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3782A-EBA4-EF04-5A83-64A7DE37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0" y="1088502"/>
            <a:ext cx="8839200" cy="90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853877" y="196850"/>
            <a:ext cx="59436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8. VISUALISATION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B377613E-D07A-CA03-B468-F745BFE7A3BA}"/>
              </a:ext>
            </a:extLst>
          </p:cNvPr>
          <p:cNvSpPr txBox="1">
            <a:spLocks/>
          </p:cNvSpPr>
          <p:nvPr/>
        </p:nvSpPr>
        <p:spPr>
          <a:xfrm>
            <a:off x="389219" y="1015412"/>
            <a:ext cx="4343400" cy="63094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N" kern="0" dirty="0">
                <a:solidFill>
                  <a:schemeClr val="bg1"/>
                </a:solidFill>
              </a:rPr>
              <a:t>8.2.4 Heat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9A731-8998-07E5-1128-8B1F1A56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6914341"/>
            <a:ext cx="6172200" cy="1690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0CA14-87EB-9EB2-86C3-C537F6B9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97" y="1740085"/>
            <a:ext cx="15541064" cy="2232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31E5B3-4696-38E1-6801-FD03AB87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0" y="3972996"/>
            <a:ext cx="7414559" cy="63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289551" y="225725"/>
            <a:ext cx="67056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8. VISUALISATION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B377613E-D07A-CA03-B468-F745BFE7A3BA}"/>
              </a:ext>
            </a:extLst>
          </p:cNvPr>
          <p:cNvSpPr txBox="1">
            <a:spLocks/>
          </p:cNvSpPr>
          <p:nvPr/>
        </p:nvSpPr>
        <p:spPr>
          <a:xfrm>
            <a:off x="615950" y="2012050"/>
            <a:ext cx="4343400" cy="63094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N" kern="0" dirty="0">
                <a:solidFill>
                  <a:schemeClr val="bg1"/>
                </a:solidFill>
              </a:rPr>
              <a:t>8.2.5 Pair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E76F7-82FC-372A-CCBA-6DBBBD31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241" y="1280109"/>
            <a:ext cx="9378950" cy="8822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4FB49-A5D1-1357-8653-60F0A358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4" y="4243492"/>
            <a:ext cx="840179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1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501650"/>
            <a:ext cx="8648700" cy="11317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wrap="square" lIns="0" tIns="244475" rIns="0" bIns="0" rtlCol="0">
            <a:spAutoFit/>
          </a:bodyPr>
          <a:lstStyle/>
          <a:p>
            <a:pPr marL="218440" algn="ctr">
              <a:lnSpc>
                <a:spcPct val="100000"/>
              </a:lnSpc>
              <a:spcBef>
                <a:spcPts val="1925"/>
              </a:spcBef>
            </a:pPr>
            <a:r>
              <a:rPr lang="en-IN" sz="5750" spc="-50" dirty="0">
                <a:solidFill>
                  <a:srgbClr val="FFFFFF"/>
                </a:solidFill>
                <a:latin typeface="Cambria"/>
                <a:cs typeface="Cambria"/>
              </a:rPr>
              <a:t>9. 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7DFF9-DB0B-7BFE-02EC-42FFF8DA80ED}"/>
              </a:ext>
            </a:extLst>
          </p:cNvPr>
          <p:cNvSpPr txBox="1"/>
          <p:nvPr/>
        </p:nvSpPr>
        <p:spPr>
          <a:xfrm>
            <a:off x="8389049" y="1949748"/>
            <a:ext cx="9152964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1.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LMRoman10-Bold-Identity-H"/>
              </a:rPr>
              <a:t>Limited Water &amp; Limited Sanitation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(0.89) : People with limited water access tends to practice shared sanitation facilities or use of unimproved sanitation facilities like open pits or 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bucket toilets.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2.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LMRoman10-Bold-Identity-H"/>
              </a:rPr>
              <a:t>Limited Sanitation &amp; Limited Hygiene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(0.85) : People with limited sanitation facilities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are likely to follow less hygienic practices like handwashing without SOAP or within a 30-min 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walk from home.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3.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LMRoman10-Bold-Identity-H"/>
              </a:rPr>
              <a:t>Limited Hygiene &amp; Open defecation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(0.87) : means people who are less hygienic tends to defecate on open grounds, farms,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etc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 (especially in rural areas and less developed regions),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without using toilets for same.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4.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LMRoman10-Bold-Identity-H"/>
              </a:rPr>
              <a:t>Surface Water &amp; Unimproved Sanitation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(0.90) : People who collect unfiltered or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notwell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- treated water from surface sources like rivers, ponds, or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lakes,etc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 are more tilted to practice unimproved sanitation facilities like open pits, hanging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toilets,or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 bucket toilets on 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open grounds.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5.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LMRoman10-Bold-Identity-H"/>
              </a:rPr>
              <a:t>Unimproved Sanitation &amp; No handwashing facility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(0.80) : People who are not equipped</a:t>
            </a:r>
            <a:r>
              <a:rPr lang="en-US" sz="2400" dirty="0">
                <a:solidFill>
                  <a:srgbClr val="000000"/>
                </a:solidFill>
                <a:latin typeface="LMRoman10-Regular-Identity-H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with good sanitation facilities, lacks the proper handwashing facility(like with soap) or water access 30-min walk from home.</a:t>
            </a:r>
          </a:p>
          <a:p>
            <a:pPr algn="l"/>
            <a:endParaRPr lang="en-IN" sz="2400" dirty="0"/>
          </a:p>
        </p:txBody>
      </p:sp>
      <p:pic>
        <p:nvPicPr>
          <p:cNvPr id="12" name="Image 37">
            <a:extLst>
              <a:ext uri="{FF2B5EF4-FFF2-40B4-BE49-F238E27FC236}">
                <a16:creationId xmlns:a16="http://schemas.microsoft.com/office/drawing/2014/main" id="{CD18D28B-5500-EDD5-9DAC-2AAC7A453411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1150" y="501650"/>
            <a:ext cx="8077899" cy="929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26000" y="501650"/>
            <a:ext cx="8648700" cy="11317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wrap="square" lIns="0" tIns="244475" rIns="0" bIns="0" rtlCol="0">
            <a:spAutoFit/>
          </a:bodyPr>
          <a:lstStyle/>
          <a:p>
            <a:pPr marL="218440" algn="ctr">
              <a:lnSpc>
                <a:spcPct val="100000"/>
              </a:lnSpc>
              <a:spcBef>
                <a:spcPts val="1925"/>
              </a:spcBef>
            </a:pPr>
            <a:r>
              <a:rPr lang="en-IN" sz="5750" spc="-50" dirty="0">
                <a:solidFill>
                  <a:srgbClr val="FFFFFF"/>
                </a:solidFill>
                <a:latin typeface="Cambria"/>
                <a:cs typeface="Cambria"/>
              </a:rPr>
              <a:t>10. REFERENCES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437A8-5E8A-A6A9-6D57-DFD6251610D3}"/>
              </a:ext>
            </a:extLst>
          </p:cNvPr>
          <p:cNvSpPr txBox="1"/>
          <p:nvPr/>
        </p:nvSpPr>
        <p:spPr>
          <a:xfrm>
            <a:off x="2959100" y="2787650"/>
            <a:ext cx="131254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Data Sources</a:t>
            </a:r>
            <a:r>
              <a:rPr lang="en-US" sz="3600" dirty="0"/>
              <a:t>: WHO/UNICEF Joint Monitoring </a:t>
            </a:r>
            <a:r>
              <a:rPr lang="en-US" sz="3600" dirty="0" err="1"/>
              <a:t>Programme</a:t>
            </a:r>
            <a:r>
              <a:rPr lang="en-US" sz="3600" dirty="0"/>
              <a:t> for Water Supply, Sanitation, and Hygiene (JMP).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Tools and Software Used</a:t>
            </a:r>
            <a:r>
              <a:rPr lang="en-US" sz="3600" dirty="0"/>
              <a:t>: Data analysis and visualization tools as used by the JMP.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Additional References</a:t>
            </a:r>
            <a:r>
              <a:rPr lang="en-US" sz="3600" dirty="0"/>
              <a:t>: Publications and data from national surveys and international assessments.</a:t>
            </a:r>
            <a:endParaRPr lang="en-IN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https://washdata.org/monitoring/drinking-water</a:t>
            </a:r>
            <a:r>
              <a:rPr lang="en-US" sz="3600" dirty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JMP (washdata.org)</a:t>
            </a:r>
            <a:r>
              <a:rPr lang="en-US" sz="3600" dirty="0"/>
              <a:t> Interactive Charts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Number of people using safely managed drinking water sources - Our World in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5682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861384" y="7823428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520166" y="551942"/>
                </a:moveTo>
                <a:lnTo>
                  <a:pt x="228625" y="134924"/>
                </a:lnTo>
                <a:lnTo>
                  <a:pt x="165290" y="134924"/>
                </a:lnTo>
                <a:lnTo>
                  <a:pt x="456819" y="551942"/>
                </a:lnTo>
                <a:lnTo>
                  <a:pt x="520166" y="551942"/>
                </a:lnTo>
                <a:close/>
              </a:path>
              <a:path w="685800" h="685800">
                <a:moveTo>
                  <a:pt x="685800" y="74104"/>
                </a:moveTo>
                <a:lnTo>
                  <a:pt x="679970" y="45262"/>
                </a:lnTo>
                <a:lnTo>
                  <a:pt x="664095" y="21717"/>
                </a:lnTo>
                <a:lnTo>
                  <a:pt x="640537" y="5829"/>
                </a:lnTo>
                <a:lnTo>
                  <a:pt x="611695" y="0"/>
                </a:lnTo>
                <a:lnTo>
                  <a:pt x="576605" y="0"/>
                </a:lnTo>
                <a:lnTo>
                  <a:pt x="576605" y="581571"/>
                </a:lnTo>
                <a:lnTo>
                  <a:pt x="437426" y="581571"/>
                </a:lnTo>
                <a:lnTo>
                  <a:pt x="309981" y="396100"/>
                </a:lnTo>
                <a:lnTo>
                  <a:pt x="150431" y="581571"/>
                </a:lnTo>
                <a:lnTo>
                  <a:pt x="109194" y="581571"/>
                </a:lnTo>
                <a:lnTo>
                  <a:pt x="291680" y="369468"/>
                </a:lnTo>
                <a:lnTo>
                  <a:pt x="109194" y="103873"/>
                </a:lnTo>
                <a:lnTo>
                  <a:pt x="248373" y="103873"/>
                </a:lnTo>
                <a:lnTo>
                  <a:pt x="369049" y="279514"/>
                </a:lnTo>
                <a:lnTo>
                  <a:pt x="520141" y="103873"/>
                </a:lnTo>
                <a:lnTo>
                  <a:pt x="561378" y="103873"/>
                </a:lnTo>
                <a:lnTo>
                  <a:pt x="387375" y="306146"/>
                </a:lnTo>
                <a:lnTo>
                  <a:pt x="576605" y="581571"/>
                </a:lnTo>
                <a:lnTo>
                  <a:pt x="576605" y="0"/>
                </a:lnTo>
                <a:lnTo>
                  <a:pt x="74104" y="0"/>
                </a:lnTo>
                <a:lnTo>
                  <a:pt x="45262" y="5829"/>
                </a:lnTo>
                <a:lnTo>
                  <a:pt x="21704" y="21717"/>
                </a:lnTo>
                <a:lnTo>
                  <a:pt x="5816" y="45262"/>
                </a:lnTo>
                <a:lnTo>
                  <a:pt x="0" y="74104"/>
                </a:lnTo>
                <a:lnTo>
                  <a:pt x="0" y="611695"/>
                </a:lnTo>
                <a:lnTo>
                  <a:pt x="5816" y="640549"/>
                </a:lnTo>
                <a:lnTo>
                  <a:pt x="21704" y="664108"/>
                </a:lnTo>
                <a:lnTo>
                  <a:pt x="45262" y="679983"/>
                </a:lnTo>
                <a:lnTo>
                  <a:pt x="74104" y="685800"/>
                </a:lnTo>
                <a:lnTo>
                  <a:pt x="611695" y="685800"/>
                </a:lnTo>
                <a:lnTo>
                  <a:pt x="640537" y="679983"/>
                </a:lnTo>
                <a:lnTo>
                  <a:pt x="664095" y="664108"/>
                </a:lnTo>
                <a:lnTo>
                  <a:pt x="679970" y="640549"/>
                </a:lnTo>
                <a:lnTo>
                  <a:pt x="685800" y="611695"/>
                </a:lnTo>
                <a:lnTo>
                  <a:pt x="685800" y="581571"/>
                </a:lnTo>
                <a:lnTo>
                  <a:pt x="685800" y="103873"/>
                </a:lnTo>
                <a:lnTo>
                  <a:pt x="685800" y="74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3702050"/>
            <a:ext cx="18320497" cy="23147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z="14950" spc="-7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4950" spc="77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4950" spc="2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950" spc="885" dirty="0">
                <a:solidFill>
                  <a:srgbClr val="FFFFFF"/>
                </a:solidFill>
                <a:latin typeface="Times New Roman"/>
                <a:cs typeface="Times New Roman"/>
              </a:rPr>
              <a:t>nk</a:t>
            </a:r>
            <a:r>
              <a:rPr sz="14950" spc="61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4950" spc="-670" dirty="0">
                <a:solidFill>
                  <a:srgbClr val="FFFFFF"/>
                </a:solidFill>
                <a:latin typeface="Times New Roman"/>
                <a:cs typeface="Times New Roman"/>
              </a:rPr>
              <a:t>!</a:t>
            </a:r>
            <a:endParaRPr sz="14950" dirty="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905BD-A3EA-AB90-1AC2-091A25AE05B1}"/>
              </a:ext>
            </a:extLst>
          </p:cNvPr>
          <p:cNvSpPr txBox="1"/>
          <p:nvPr/>
        </p:nvSpPr>
        <p:spPr>
          <a:xfrm>
            <a:off x="11664950" y="6673850"/>
            <a:ext cx="6407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@Analytical Aces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6950" y="1339850"/>
            <a:ext cx="8458199" cy="65915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200" spc="25" dirty="0">
                <a:solidFill>
                  <a:schemeClr val="bg1"/>
                </a:solidFill>
                <a:latin typeface="Cambria"/>
                <a:cs typeface="Cambria"/>
              </a:rPr>
              <a:t>1.1  Overview  of the project</a:t>
            </a:r>
            <a:endParaRPr lang="en-US" sz="4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94F0B-2551-EABA-9FF5-C26BFF245303}"/>
              </a:ext>
            </a:extLst>
          </p:cNvPr>
          <p:cNvSpPr txBox="1"/>
          <p:nvPr/>
        </p:nvSpPr>
        <p:spPr>
          <a:xfrm>
            <a:off x="768350" y="1840566"/>
            <a:ext cx="94488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IN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Access to clean water and sanitation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is a critical issue affecting billions of people globally. Despite significant efforts, many communities still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lack safe drinking water and proper sanitation facilities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which are essential for </a:t>
            </a:r>
            <a:r>
              <a:rPr lang="en-US" sz="3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health, well-being, and economic development.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endParaRPr lang="en-US" sz="3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This project aims to analyze data related to water and sanitation to identify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key challenges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and propose actionable solutions aligned with Sustainable Development Goal 6 (SDG 6):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Clean Water and Sanitation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SDG 6 seeks to ensure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availability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sustainable management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of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water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sanitation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for all. </a:t>
            </a:r>
            <a:endParaRPr lang="en-IN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A973C-4598-A990-7FE7-3E80AE5B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59" y="-1"/>
            <a:ext cx="7778603" cy="10285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2E1AAC-82D8-B387-F176-CD3E597124EE}"/>
              </a:ext>
            </a:extLst>
          </p:cNvPr>
          <p:cNvSpPr txBox="1"/>
          <p:nvPr/>
        </p:nvSpPr>
        <p:spPr>
          <a:xfrm>
            <a:off x="996950" y="369126"/>
            <a:ext cx="466725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IN" sz="4400" b="1" strike="noStrike" baseline="0" dirty="0">
                <a:solidFill>
                  <a:schemeClr val="bg1"/>
                </a:solidFill>
                <a:latin typeface="LMRoman10-Regular-Identity-H"/>
              </a:rPr>
              <a:t>1. </a:t>
            </a:r>
            <a:r>
              <a:rPr lang="en-IN" sz="4400" b="1" strike="noStrike" baseline="0" dirty="0">
                <a:solidFill>
                  <a:schemeClr val="bg1"/>
                </a:solidFill>
                <a:latin typeface="LMRoman10-Bold-Identity-H"/>
              </a:rPr>
              <a:t>INTRODUCTION</a:t>
            </a:r>
            <a:endParaRPr lang="en-IN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3901" y="948889"/>
            <a:ext cx="8458199" cy="65915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IN" sz="4200" spc="25" dirty="0">
                <a:solidFill>
                  <a:schemeClr val="bg1"/>
                </a:solidFill>
                <a:latin typeface="Cambria"/>
                <a:cs typeface="Cambria"/>
              </a:rPr>
              <a:t> 1.2  Objective</a:t>
            </a:r>
            <a:endParaRPr lang="en-IN" sz="4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94F0B-2551-EABA-9FF5-C26BFF245303}"/>
              </a:ext>
            </a:extLst>
          </p:cNvPr>
          <p:cNvSpPr txBox="1"/>
          <p:nvPr/>
        </p:nvSpPr>
        <p:spPr>
          <a:xfrm>
            <a:off x="588592" y="2406650"/>
            <a:ext cx="946277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IN" sz="3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 analyse Drinking water, Sanitation and Hygiene data.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 identify the primary factors contributing to lack of access to clean water and sanitation.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 understand temporal and spatial trends in water and sanitation access.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 propose actionable solutions and policy recommendations to enhance access to clean water and sanitation.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 assess the potential impact of these solutions on achieving SDG 6.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44B5D-1E75-0BC6-C12B-C3DE50B2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712" y="159722"/>
            <a:ext cx="7474638" cy="3694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5B36B-BC7D-8D82-C873-DCEAD822EF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4"/>
          <a:stretch/>
        </p:blipFill>
        <p:spPr>
          <a:xfrm>
            <a:off x="9836150" y="6360424"/>
            <a:ext cx="3864673" cy="3938005"/>
          </a:xfrm>
          <a:prstGeom prst="rect">
            <a:avLst/>
          </a:prstGeom>
        </p:spPr>
      </p:pic>
      <p:pic>
        <p:nvPicPr>
          <p:cNvPr id="17" name="Image 22">
            <a:extLst>
              <a:ext uri="{FF2B5EF4-FFF2-40B4-BE49-F238E27FC236}">
                <a16:creationId xmlns:a16="http://schemas.microsoft.com/office/drawing/2014/main" id="{07A7914B-E800-5D80-9B8F-18311632E23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07950" y="3497845"/>
            <a:ext cx="5492750" cy="39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1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264150" y="458061"/>
            <a:ext cx="77724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2. PROBLEM  IDENTIFICATION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657190"/>
            <a:ext cx="7772400" cy="61555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 2.1 Problem Statement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9F2EC7-1048-BFCA-BF04-C83AFB95E409}"/>
              </a:ext>
            </a:extLst>
          </p:cNvPr>
          <p:cNvSpPr txBox="1"/>
          <p:nvPr/>
        </p:nvSpPr>
        <p:spPr>
          <a:xfrm>
            <a:off x="463550" y="2254251"/>
            <a:ext cx="1684020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endParaRPr lang="en-IN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As of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2022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2.2 billion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people still lacked access to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safely managed drinking water,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3.5 billion                    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people did not have access to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safely managed sanitation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Droughts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severe water scarcity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affect billions, posing significant risks to social stability and economic development.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Despite improvements, achieving universal access by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2030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requires accelerated efforts.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This project addresses these challenges by analyzing relevant data to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identify trends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key issues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and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propose data-driven solutions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to improve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water and sanitation access globally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IN" dirty="0"/>
          </a:p>
        </p:txBody>
      </p:sp>
      <p:pic>
        <p:nvPicPr>
          <p:cNvPr id="19" name="Image 32">
            <a:extLst>
              <a:ext uri="{FF2B5EF4-FFF2-40B4-BE49-F238E27FC236}">
                <a16:creationId xmlns:a16="http://schemas.microsoft.com/office/drawing/2014/main" id="{E5AEC328-26D6-DA19-1EF5-1C964C0488AC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550" y="6136943"/>
            <a:ext cx="3933190" cy="4091305"/>
          </a:xfrm>
          <a:prstGeom prst="rect">
            <a:avLst/>
          </a:prstGeom>
        </p:spPr>
      </p:pic>
      <p:pic>
        <p:nvPicPr>
          <p:cNvPr id="20" name="Image 53">
            <a:extLst>
              <a:ext uri="{FF2B5EF4-FFF2-40B4-BE49-F238E27FC236}">
                <a16:creationId xmlns:a16="http://schemas.microsoft.com/office/drawing/2014/main" id="{F5445FEB-E49F-8183-7AD9-DFB911750CD2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6750" y="6253465"/>
            <a:ext cx="2948940" cy="3858260"/>
          </a:xfrm>
          <a:prstGeom prst="rect">
            <a:avLst/>
          </a:prstGeom>
        </p:spPr>
      </p:pic>
      <p:pic>
        <p:nvPicPr>
          <p:cNvPr id="21" name="Image 54">
            <a:extLst>
              <a:ext uri="{FF2B5EF4-FFF2-40B4-BE49-F238E27FC236}">
                <a16:creationId xmlns:a16="http://schemas.microsoft.com/office/drawing/2014/main" id="{3F029425-B95E-3CE2-8ECE-A3159FDAD5EB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31750" y="5950585"/>
            <a:ext cx="2948940" cy="43491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568950" y="528413"/>
            <a:ext cx="77724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2. PROBLEM  IDENTIFICATION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657799"/>
            <a:ext cx="8686800" cy="61555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 2.1 Significance Of The Problem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9F2EC7-1048-BFCA-BF04-C83AFB95E409}"/>
              </a:ext>
            </a:extLst>
          </p:cNvPr>
          <p:cNvSpPr txBox="1"/>
          <p:nvPr/>
        </p:nvSpPr>
        <p:spPr>
          <a:xfrm>
            <a:off x="463550" y="2254251"/>
            <a:ext cx="15849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endParaRPr lang="en-IN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Access to clean water and sanitation is essential for health, well-being , and economic productivity.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It is a fundamental human right and a critical component of sustainable development.</a:t>
            </a:r>
            <a:endParaRPr lang="en-IN" sz="2000" dirty="0"/>
          </a:p>
        </p:txBody>
      </p:sp>
      <p:pic>
        <p:nvPicPr>
          <p:cNvPr id="10" name="Image 16">
            <a:extLst>
              <a:ext uri="{FF2B5EF4-FFF2-40B4-BE49-F238E27FC236}">
                <a16:creationId xmlns:a16="http://schemas.microsoft.com/office/drawing/2014/main" id="{1D53A13F-AC11-F3B9-7E13-599B64E80F1F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988" y="6132102"/>
            <a:ext cx="5531485" cy="3639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AADF6-E93A-2101-56D4-A8D06818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35" y="4678527"/>
            <a:ext cx="4191000" cy="5344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9E578-9C42-8868-F9BF-F4B744DF9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5735" y="4902360"/>
            <a:ext cx="6248400" cy="50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6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5D5DD0C-4237-87DF-93BD-861F42481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24"/>
          <a:stretch/>
        </p:blipFill>
        <p:spPr>
          <a:xfrm>
            <a:off x="5878841" y="2855149"/>
            <a:ext cx="11932466" cy="563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5492750" y="549157"/>
            <a:ext cx="77724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2. PROBLEM  IDENTIFICATION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805751"/>
            <a:ext cx="7772400" cy="61555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4000" dirty="0">
                <a:solidFill>
                  <a:schemeClr val="bg1"/>
                </a:solidFill>
              </a:rPr>
              <a:t>2.2 Relevant SDGs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C7DB8-B309-6E5D-CA46-8CFE96FF613E}"/>
              </a:ext>
            </a:extLst>
          </p:cNvPr>
          <p:cNvSpPr txBox="1"/>
          <p:nvPr/>
        </p:nvSpPr>
        <p:spPr>
          <a:xfrm>
            <a:off x="489393" y="2807755"/>
            <a:ext cx="678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SDG Goal 6</a:t>
            </a:r>
            <a:r>
              <a:rPr lang="en-US" sz="3600" dirty="0"/>
              <a:t>: Clean Water and Sanitation</a:t>
            </a:r>
          </a:p>
          <a:p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6.1 Access Safe drinking water for all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6.2 Access equitable Sanitation/Hygiene</a:t>
            </a:r>
          </a:p>
        </p:txBody>
      </p:sp>
    </p:spTree>
    <p:extLst>
      <p:ext uri="{BB962C8B-B14F-4D97-AF65-F5344CB8AC3E}">
        <p14:creationId xmlns:p14="http://schemas.microsoft.com/office/powerpoint/2010/main" val="250861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6254750" y="345010"/>
            <a:ext cx="54102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3. DATA COLLECTION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0258112C-FC0F-FD75-AEA1-4F339B7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482308"/>
            <a:ext cx="5334000" cy="513355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IN" sz="3600" dirty="0">
                <a:solidFill>
                  <a:schemeClr val="bg1"/>
                </a:solidFill>
              </a:rPr>
              <a:t>3.1 </a:t>
            </a:r>
            <a:r>
              <a:rPr lang="en-IN" sz="3600" b="1" dirty="0">
                <a:solidFill>
                  <a:schemeClr val="bg1"/>
                </a:solidFill>
              </a:rPr>
              <a:t>SOURCES OF DATA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8B37D-6E9C-7FDA-0265-516E10EFB265}"/>
              </a:ext>
            </a:extLst>
          </p:cNvPr>
          <p:cNvSpPr txBox="1"/>
          <p:nvPr/>
        </p:nvSpPr>
        <p:spPr>
          <a:xfrm>
            <a:off x="539750" y="2097861"/>
            <a:ext cx="16840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strike="noStrike" baseline="0" dirty="0">
                <a:latin typeface="LMRoman10-Regular-Identity-H"/>
              </a:rPr>
              <a:t>Website name : JMP Data </a:t>
            </a:r>
          </a:p>
          <a:p>
            <a:r>
              <a:rPr lang="en-US" sz="3600" b="1" i="0" strike="noStrike" baseline="0" dirty="0">
                <a:latin typeface="LMRoman10-Regular-Identity-H"/>
              </a:rPr>
              <a:t>Link : </a:t>
            </a:r>
            <a:r>
              <a:rPr lang="en-US" sz="3600" b="0" i="0" u="none" strike="noStrike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LMRoman10-Regular-Identity-H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https://washdata.org/data/household#!/table?geo0=region&amp;geo1=sdg</a:t>
            </a:r>
            <a:endParaRPr lang="en-US" sz="4800" b="0" i="0" u="none" strike="noStrike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0CB81-9B25-C09E-ADEF-8D8848DFB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50" y="3400388"/>
            <a:ext cx="13639800" cy="656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63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226EA5-185D-85AB-710A-3C4930A8E134}"/>
              </a:ext>
            </a:extLst>
          </p:cNvPr>
          <p:cNvSpPr txBox="1"/>
          <p:nvPr/>
        </p:nvSpPr>
        <p:spPr>
          <a:xfrm>
            <a:off x="6254750" y="345010"/>
            <a:ext cx="5410200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 3. DATA COLLECTION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6CBD4-03CA-5CBB-A3DF-4967E25CD5A8}"/>
              </a:ext>
            </a:extLst>
          </p:cNvPr>
          <p:cNvSpPr txBox="1"/>
          <p:nvPr/>
        </p:nvSpPr>
        <p:spPr>
          <a:xfrm>
            <a:off x="710626" y="2475720"/>
            <a:ext cx="896725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key features of the dataset includes :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Region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SDG 8 regions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Australia and New Zealand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Northern Africa and Western Asia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Oceania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Central and Southern Asia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Eastern and South-Eastern Asia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Europe and Northern America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Latin America and the Caribbean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Sub-Saharan Africa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3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Service Type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Drinking water, Sanitation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Hygiene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Time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Temporal data including year of recordings.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Demographics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Population density, urban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rural population.</a:t>
            </a: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F43E529D-12CA-33B8-EC03-51A79C32886D}"/>
              </a:ext>
            </a:extLst>
          </p:cNvPr>
          <p:cNvSpPr txBox="1">
            <a:spLocks/>
          </p:cNvSpPr>
          <p:nvPr/>
        </p:nvSpPr>
        <p:spPr>
          <a:xfrm>
            <a:off x="710626" y="1658415"/>
            <a:ext cx="5915985" cy="55399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N" sz="3600" kern="0" dirty="0">
                <a:solidFill>
                  <a:schemeClr val="bg1"/>
                </a:solidFill>
              </a:rPr>
              <a:t>3.2  DATA DESCRIPTION</a:t>
            </a:r>
            <a:endParaRPr lang="en-IN" sz="4000" kern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0E6709-7692-90BC-6FB0-90CC825C3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68" r="42972" b="6194"/>
          <a:stretch/>
        </p:blipFill>
        <p:spPr>
          <a:xfrm>
            <a:off x="9194070" y="2467007"/>
            <a:ext cx="8967251" cy="54543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6AB23-3673-883F-0AC6-3E9203789364}"/>
              </a:ext>
            </a:extLst>
          </p:cNvPr>
          <p:cNvSpPr txBox="1"/>
          <p:nvPr/>
        </p:nvSpPr>
        <p:spPr>
          <a:xfrm>
            <a:off x="9215187" y="1798070"/>
            <a:ext cx="44958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SAMPLE OF DATA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29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</TotalTime>
  <Words>1694</Words>
  <Application>Microsoft Office PowerPoint</Application>
  <PresentationFormat>Custom</PresentationFormat>
  <Paragraphs>179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Cambria</vt:lpstr>
      <vt:lpstr>IBMPlexSans-Medium</vt:lpstr>
      <vt:lpstr>IBMPlexSans-Regular</vt:lpstr>
      <vt:lpstr>LMRoman10-Bold-Identity-H</vt:lpstr>
      <vt:lpstr>LMRoman10-Regular-Identity-H</vt:lpstr>
      <vt:lpstr>Times New Roman</vt:lpstr>
      <vt:lpstr>Trebuchet MS</vt:lpstr>
      <vt:lpstr>Wingdings</vt:lpstr>
      <vt:lpstr>Office Theme</vt:lpstr>
      <vt:lpstr>                                                                                    IBM SkillsBuild for Adult Learners - Data Analytics    Data Analytics Internship Program 2024   Final Project Presentation</vt:lpstr>
      <vt:lpstr>PowerPoint Presentation</vt:lpstr>
      <vt:lpstr>1.1  Overview  of the project</vt:lpstr>
      <vt:lpstr> 1.2  Objective</vt:lpstr>
      <vt:lpstr> 2.1 Problem Statement</vt:lpstr>
      <vt:lpstr> 2.1 Significance Of The Problem</vt:lpstr>
      <vt:lpstr>2.2 Relevant SDGs</vt:lpstr>
      <vt:lpstr>3.1 SOURCES OF DATA</vt:lpstr>
      <vt:lpstr>PowerPoint Presentation</vt:lpstr>
      <vt:lpstr>3.3 DATA COLLECTION METHODs</vt:lpstr>
      <vt:lpstr>4.1 Data Cleaning Methods</vt:lpstr>
      <vt:lpstr>PowerPoint Presentation</vt:lpstr>
      <vt:lpstr>4.3 Data Transformation Techniques</vt:lpstr>
      <vt:lpstr>5.1 Analytical Tools and Methods Used</vt:lpstr>
      <vt:lpstr>5.2 Key Findings</vt:lpstr>
      <vt:lpstr>5.3 Insights Derived</vt:lpstr>
      <vt:lpstr>6.1 Formulated hypothesis</vt:lpstr>
      <vt:lpstr>6.2 Rationale behind the hypothesis</vt:lpstr>
      <vt:lpstr>6.3 Method for Testing the Hypothesis</vt:lpstr>
      <vt:lpstr>7.1 Proposed Solution</vt:lpstr>
      <vt:lpstr>8.1 Data visualisation techniques used</vt:lpstr>
      <vt:lpstr>PowerPoint Presentation</vt:lpstr>
      <vt:lpstr>PowerPoint Presentation</vt:lpstr>
      <vt:lpstr>PowerPoint Presentation</vt:lpstr>
      <vt:lpstr>PowerPoint Presentation</vt:lpstr>
      <vt:lpstr>9. CONCLUSIONs</vt:lpstr>
      <vt:lpstr>10. 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Mohit singh</cp:lastModifiedBy>
  <cp:revision>7</cp:revision>
  <dcterms:created xsi:type="dcterms:W3CDTF">2024-08-04T18:25:16Z</dcterms:created>
  <dcterms:modified xsi:type="dcterms:W3CDTF">2024-08-05T19:15:18Z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2024-08-04T00:00:00Z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2024-08-04T00:00:00Z</vt:filetime>
  </property>
</Properties>
</file>